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1" r:id="rId4"/>
    <p:sldId id="262" r:id="rId5"/>
    <p:sldId id="266" r:id="rId6"/>
    <p:sldId id="267" r:id="rId7"/>
    <p:sldId id="268" r:id="rId8"/>
    <p:sldId id="265" r:id="rId9"/>
    <p:sldId id="269" r:id="rId10"/>
  </p:sldIdLst>
  <p:sldSz cx="9144000" cy="6858000" type="screen4x3"/>
  <p:notesSz cx="6858000" cy="9144000"/>
  <p:custDataLst>
    <p:tags r:id="rId11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AFFD"/>
    <a:srgbClr val="333333"/>
    <a:srgbClr val="0099FF"/>
    <a:srgbClr val="FFFF99"/>
    <a:srgbClr val="80845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61672-B590-4CF7-8C80-B07C004EAB85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F2641-40F3-4C0F-BB48-9220AB181B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B2D3B-783E-440C-BA30-BE3F39CDFE38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FA0D4-4443-47BD-8B3D-36C383C7F1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1C426-9EC1-4640-BB38-28C32CECDF95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36FD8-86E8-4B60-8D4D-1FB2B9FF0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FBA69-BECD-41CB-AD58-EECC2C866624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56BB7-6CB0-43EC-82FB-F37BD5894C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0EBF3-7961-46DB-8221-8A6D3F45FF12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A2C65-C05B-4E21-8A81-230C001CD9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3DE34-D04B-4877-B679-FF0F2B8B5FB4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7CBC3-58CA-409E-9677-D6205E6445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0410D-B079-4499-AC84-DB44D7D279B9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02E620-50B9-4D83-AE83-B17F474A39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227A4-83E6-4C67-85B5-22FA769AB70F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147A0-1AF2-4D14-BEBF-7876E9F80E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AFC8D-1EEC-4453-9D0D-70FA5852E65F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9E8C4-F7EE-469C-8C23-499AB14D26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4B5DCE-8A5D-4D25-BFD2-D68762E5E167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5B016-750A-4434-8F93-C910350EB3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29E62-8143-4858-B005-040A81F7E225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FFEA4-0876-45E2-817E-892940D6E2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8E4B447-8E31-4DF5-9088-E84CA5085AA6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67FCA31-0862-4580-9838-DB48436B12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Группа 5"/>
          <p:cNvGrpSpPr>
            <a:grpSpLocks/>
          </p:cNvGrpSpPr>
          <p:nvPr/>
        </p:nvGrpSpPr>
        <p:grpSpPr bwMode="auto">
          <a:xfrm rot="16669644" flipH="1" flipV="1">
            <a:off x="7469487" y="4632348"/>
            <a:ext cx="1106487" cy="1871662"/>
            <a:chOff x="6228184" y="4365104"/>
            <a:chExt cx="984684" cy="1662220"/>
          </a:xfrm>
        </p:grpSpPr>
        <p:sp>
          <p:nvSpPr>
            <p:cNvPr id="7" name="Овал 6"/>
            <p:cNvSpPr>
              <a:spLocks noChangeArrowheads="1"/>
            </p:cNvSpPr>
            <p:nvPr/>
          </p:nvSpPr>
          <p:spPr bwMode="auto">
            <a:xfrm>
              <a:off x="6229388" y="4366041"/>
              <a:ext cx="432300" cy="431416"/>
            </a:xfrm>
            <a:prstGeom prst="ellipse">
              <a:avLst/>
            </a:prstGeom>
            <a:solidFill>
              <a:schemeClr val="bg1">
                <a:alpha val="45000"/>
              </a:schemeClr>
            </a:solidFill>
            <a:ln w="25400" algn="ctr">
              <a:solidFill>
                <a:srgbClr val="0070C0"/>
              </a:solidFill>
              <a:round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dk1"/>
                </a:solidFill>
                <a:latin typeface="+mn-lt"/>
                <a:cs typeface="+mn-cs"/>
              </a:endParaRPr>
            </a:p>
          </p:txBody>
        </p:sp>
        <p:sp>
          <p:nvSpPr>
            <p:cNvPr id="8" name="Овал 7"/>
            <p:cNvSpPr>
              <a:spLocks noChangeArrowheads="1"/>
            </p:cNvSpPr>
            <p:nvPr/>
          </p:nvSpPr>
          <p:spPr bwMode="auto">
            <a:xfrm>
              <a:off x="6844335" y="5290578"/>
              <a:ext cx="368726" cy="369382"/>
            </a:xfrm>
            <a:prstGeom prst="ellipse">
              <a:avLst/>
            </a:prstGeom>
            <a:solidFill>
              <a:schemeClr val="bg1">
                <a:alpha val="45000"/>
              </a:schemeClr>
            </a:solidFill>
            <a:ln w="25400" algn="ctr">
              <a:solidFill>
                <a:srgbClr val="0070C0"/>
              </a:solidFill>
              <a:round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dk1"/>
                </a:solidFill>
                <a:latin typeface="+mn-lt"/>
                <a:cs typeface="+mn-cs"/>
              </a:endParaRPr>
            </a:p>
          </p:txBody>
        </p:sp>
        <p:sp>
          <p:nvSpPr>
            <p:cNvPr id="9" name="Овал 8"/>
            <p:cNvSpPr>
              <a:spLocks noChangeArrowheads="1"/>
            </p:cNvSpPr>
            <p:nvPr/>
          </p:nvSpPr>
          <p:spPr bwMode="auto">
            <a:xfrm>
              <a:off x="6508192" y="5841856"/>
              <a:ext cx="185069" cy="184691"/>
            </a:xfrm>
            <a:prstGeom prst="ellipse">
              <a:avLst/>
            </a:prstGeom>
            <a:solidFill>
              <a:schemeClr val="bg1">
                <a:alpha val="45000"/>
              </a:schemeClr>
            </a:solidFill>
            <a:ln w="25400" algn="ctr">
              <a:solidFill>
                <a:srgbClr val="0070C0"/>
              </a:solidFill>
              <a:round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dk1"/>
                </a:solidFill>
                <a:latin typeface="+mn-lt"/>
                <a:cs typeface="+mn-cs"/>
              </a:endParaRPr>
            </a:p>
          </p:txBody>
        </p:sp>
      </p:grpSp>
      <p:sp>
        <p:nvSpPr>
          <p:cNvPr id="16387" name="Скругленный прямоугольник 10"/>
          <p:cNvSpPr>
            <a:spLocks noChangeArrowheads="1"/>
          </p:cNvSpPr>
          <p:nvPr/>
        </p:nvSpPr>
        <p:spPr bwMode="auto">
          <a:xfrm>
            <a:off x="395536" y="548680"/>
            <a:ext cx="8352928" cy="4894293"/>
          </a:xfrm>
          <a:prstGeom prst="roundRect">
            <a:avLst>
              <a:gd name="adj" fmla="val 12850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Лекция 3 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СОВРЕМЕННЫЕ ПРОГРАММНО-ТЕХНИЧЕСКИЕ КОМПЛЕКСЫ ДЛЯ СБОРА И ОБРАБОТКИ ТОПОГРАФО-ГЕОДЕЗИЧЕСКОЙ ИНФОРМАЦИИ. АВТОМАТИЗИРОВАННЫЕ СИСТЕМЫ ДЛЯ СБОРА ПРОСТРАНСТВЕННЫХ ДАННЫХ, МЕТРИЧЕСКОЙ И АТРИБУТИВНОЙ ИНФОРМАЦИИ</a:t>
            </a:r>
            <a:endParaRPr lang="ru-RU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10"/>
          <p:cNvSpPr>
            <a:spLocks noChangeArrowheads="1"/>
          </p:cNvSpPr>
          <p:nvPr/>
        </p:nvSpPr>
        <p:spPr bwMode="auto">
          <a:xfrm>
            <a:off x="4788024" y="5589240"/>
            <a:ext cx="3888432" cy="1008112"/>
          </a:xfrm>
          <a:prstGeom prst="roundRect">
            <a:avLst>
              <a:gd name="adj" fmla="val 12850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400" dirty="0" err="1" smtClean="0">
                <a:solidFill>
                  <a:srgbClr val="002060"/>
                </a:solidFill>
                <a:latin typeface="Verdana" pitchFamily="34" charset="0"/>
              </a:rPr>
              <a:t>Кутубаева</a:t>
            </a:r>
            <a:r>
              <a:rPr lang="ru-RU" sz="2400" dirty="0" smtClean="0">
                <a:solidFill>
                  <a:srgbClr val="002060"/>
                </a:solidFill>
                <a:latin typeface="Verdana" pitchFamily="34" charset="0"/>
              </a:rPr>
              <a:t> А. А.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Verdana" pitchFamily="34" charset="0"/>
              </a:rPr>
              <a:t> 16-МГР(ГТ)-1,5</a:t>
            </a:r>
            <a:endParaRPr lang="ru-RU" sz="2400" dirty="0">
              <a:solidFill>
                <a:srgbClr val="00206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0"/>
          <p:cNvSpPr>
            <a:spLocks noChangeArrowheads="1"/>
          </p:cNvSpPr>
          <p:nvPr/>
        </p:nvSpPr>
        <p:spPr bwMode="auto">
          <a:xfrm>
            <a:off x="395536" y="1556792"/>
            <a:ext cx="8280920" cy="4968552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r>
              <a:rPr lang="ru-RU" i="1" dirty="0" smtClean="0"/>
              <a:t>Автоматизированные информационные системы</a:t>
            </a:r>
            <a:r>
              <a:rPr lang="ru-RU" dirty="0" smtClean="0"/>
              <a:t> (АИС) – наиболее популярный класс ИС. Предполагают участие в процессе обработки информации и человека, и технических средств, причем главная роль отводится компьютеру.</a:t>
            </a:r>
          </a:p>
          <a:p>
            <a:r>
              <a:rPr lang="ru-RU" dirty="0" smtClean="0"/>
              <a:t>В последнее время в России и странах СНГ растет число специалистов, которые в своей производственной деятельности используют программный комплекс CREDO. Он представляет собой технологическую линию автоматизированной обработки информации. Разработчик комплекса – НПО «КРЕДО - ДИАЛОГ» (Белоруссия).</a:t>
            </a:r>
          </a:p>
          <a:p>
            <a:r>
              <a:rPr lang="ru-RU" dirty="0" smtClean="0"/>
              <a:t>Основные направления применения комплекса CREDO: обработка материалов инженерных изысканий, проектирование объектов промышленного и гражданского строительства, проектирование автомобильных и железных дорог, маркшейдерское обеспечение разведки и добычи полезных ископаемых, ведение крупномасштабных цифровых планов городов и промышленных предприятий, подготовка данных для землеустройства и </a:t>
            </a:r>
            <a:r>
              <a:rPr lang="ru-RU" dirty="0" err="1" smtClean="0"/>
              <a:t>геоинформационных</a:t>
            </a:r>
            <a:r>
              <a:rPr lang="ru-RU" dirty="0" smtClean="0"/>
              <a:t> систем, геодезическое обеспечение строительства и эксплуатации объектов.</a:t>
            </a:r>
            <a:endParaRPr lang="ru-RU" dirty="0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611188" y="333375"/>
            <a:ext cx="770522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3.1 Автоматизированные информационные системы для камеральной обработки топографо-геодезических данных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20347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0"/>
          <p:cNvSpPr>
            <a:spLocks noChangeArrowheads="1"/>
          </p:cNvSpPr>
          <p:nvPr/>
        </p:nvSpPr>
        <p:spPr bwMode="auto">
          <a:xfrm>
            <a:off x="611188" y="1196975"/>
            <a:ext cx="7848600" cy="4537075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CREDO_DAT – система, обеспечивающая сбор и автоматизацию камеральной обработки инженерно-геодезических работ;</a:t>
            </a:r>
          </a:p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CREDO_TER – система создания и представления цифровой модели местности (ЦММ);</a:t>
            </a:r>
          </a:p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CREDO_GEO – система формирования математической пространственной модели геологического строения площадки или полосы изысканий;</a:t>
            </a:r>
          </a:p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CREDO ТОПОПЛАН – создание цифровой модели местности инженерного назначения, выпуск чертежей топографических планов и планшетов, подготовка цифровой модели местности для дальнейшего проектирования;</a:t>
            </a:r>
          </a:p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CREDO_MIX – решение задач проектирования горизонтальной и вертикальной планировки генеральных планов и транспортных сооружений;</a:t>
            </a:r>
          </a:p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CREDO_SR – система автоматизированной обработки геодезических данных при проведении разведочных работ геофизическими методами, требующими создания (привязки) геофизических профилей; CAD_CREDO – система обработки линейных изысканий. проектирование нового строительства и реконструкции, автомобильных дорог II-V категории;</a:t>
            </a:r>
          </a:p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CREDO_LIN – обработка инженерных изысканий при проектировании сооружений линейного типа.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10"/>
          <p:cNvSpPr>
            <a:spLocks noChangeArrowheads="1"/>
          </p:cNvSpPr>
          <p:nvPr/>
        </p:nvSpPr>
        <p:spPr bwMode="auto">
          <a:xfrm>
            <a:off x="683568" y="404664"/>
            <a:ext cx="7848600" cy="800037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Комплекс CREDO состоит из следующих автоматизированных систем: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064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0"/>
          <p:cNvSpPr>
            <a:spLocks noChangeArrowheads="1"/>
          </p:cNvSpPr>
          <p:nvPr/>
        </p:nvSpPr>
        <p:spPr bwMode="auto">
          <a:xfrm>
            <a:off x="539552" y="1052736"/>
            <a:ext cx="7920236" cy="5040559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Система CREDO-DAT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является основным геодезическим модулем программного комплекса CREDO и предназначена для автоматизации камеральной обработки полевых измерений при создании и реконструкции государственных опорных, городских, межевых сетей, инженерных изысканий, геодезическом обеспечении строительства и землеустройства.</a:t>
            </a:r>
          </a:p>
          <a:p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Области применения:</a:t>
            </a:r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линейные и площадные инженерные изыскания объектов промышленного, гражданского и транспортного строительства;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геодезическое обеспечение строительства;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маркшейдерское обеспечение работ при добыче и транспортировке нефти и газа;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подготовка пространственной информации для кадастровых систем (наземные методы сбора);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геодезическое обеспечение геофизических методов разведки;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маркшейдерское обеспечение добычи полезных ископаемых открытым способом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;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Скругленный прямоугольник 10"/>
          <p:cNvSpPr>
            <a:spLocks noChangeArrowheads="1"/>
          </p:cNvSpPr>
          <p:nvPr/>
        </p:nvSpPr>
        <p:spPr bwMode="auto">
          <a:xfrm>
            <a:off x="605307" y="180691"/>
            <a:ext cx="7854481" cy="800037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r>
              <a:rPr lang="ru-RU" sz="2400" b="1" dirty="0" smtClean="0"/>
              <a:t>3.2 Система камеральной обработки инженерно-геодезических работ</a:t>
            </a:r>
            <a:r>
              <a:rPr lang="ru-RU" sz="2400" dirty="0" smtClean="0"/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44075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60648"/>
            <a:ext cx="8373616" cy="640871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</a:rPr>
              <a:t>Исходными данными являются</a:t>
            </a: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</a:rPr>
              <a:t>: файлы электронных регистраторов (современных электронных тахеометров таких как: </a:t>
            </a:r>
            <a:r>
              <a:rPr lang="ru-RU" sz="1800" dirty="0" err="1" smtClean="0">
                <a:solidFill>
                  <a:schemeClr val="accent4">
                    <a:lumMod val="50000"/>
                  </a:schemeClr>
                </a:solidFill>
              </a:rPr>
              <a:t>Sokkia</a:t>
            </a: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ru-RU" sz="1800" dirty="0" err="1" smtClean="0">
                <a:solidFill>
                  <a:schemeClr val="accent4">
                    <a:lumMod val="50000"/>
                  </a:schemeClr>
                </a:solidFill>
              </a:rPr>
              <a:t>Nikon</a:t>
            </a: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ru-RU" sz="1800" dirty="0" err="1" smtClean="0">
                <a:solidFill>
                  <a:schemeClr val="accent4">
                    <a:lumMod val="50000"/>
                  </a:schemeClr>
                </a:solidFill>
              </a:rPr>
              <a:t>Geodimeter</a:t>
            </a: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ru-RU" sz="1800" dirty="0" err="1" smtClean="0">
                <a:solidFill>
                  <a:schemeClr val="accent4">
                    <a:lumMod val="50000"/>
                  </a:schemeClr>
                </a:solidFill>
              </a:rPr>
              <a:t>Leica</a:t>
            </a: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ru-RU" sz="1800" dirty="0" err="1" smtClean="0">
                <a:solidFill>
                  <a:schemeClr val="accent4">
                    <a:lumMod val="50000"/>
                  </a:schemeClr>
                </a:solidFill>
              </a:rPr>
              <a:t>Topcon</a:t>
            </a: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ru-RU" sz="1800" dirty="0" err="1" smtClean="0">
                <a:solidFill>
                  <a:schemeClr val="accent4">
                    <a:lumMod val="50000"/>
                  </a:schemeClr>
                </a:solidFill>
              </a:rPr>
              <a:t>Zeiss</a:t>
            </a: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</a:rPr>
              <a:t>, УОМЗ и другие) и спутниковых систем, рукописные журналы измерения углов, линий и превышений, координаты и высоты исходных точек, рабочие схемы сетей и расчетов, растровые файлы картографических материалов.</a:t>
            </a:r>
          </a:p>
          <a:p>
            <a:pPr>
              <a:buNone/>
            </a:pPr>
            <a:r>
              <a:rPr lang="ru-RU" sz="1800" b="1" i="1" dirty="0" smtClean="0">
                <a:solidFill>
                  <a:schemeClr val="accent4">
                    <a:lumMod val="50000"/>
                  </a:schemeClr>
                </a:solidFill>
              </a:rPr>
              <a:t>Достоинства системы:</a:t>
            </a:r>
            <a:endParaRPr lang="ru-RU" sz="18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</a:rPr>
              <a:t>- отсутствие ограничений на объем обрабатываемой информации в сетях и при съемке;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</a:rPr>
              <a:t>- отсутствие ограничений на формы и методы обрабатываемых сетей геодезической опоры;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</a:rPr>
              <a:t>- расширенная система сбора геометрической и атрибутивной информации;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</a:rPr>
              <a:t>- развитый аппарат поиска и выделения грубых ошибок;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</a:rPr>
              <a:t>- совместная обработка измерений, выполненных разными методами и с разной точностью;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</a:rPr>
              <a:t>- графическая иллюстрация процессов обработки, возможность настройки процедур ввода;</a:t>
            </a:r>
          </a:p>
          <a:p>
            <a:pPr>
              <a:buNone/>
            </a:pP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</a:rPr>
              <a:t>- возможности настройки процедур ввода, обработка и создания выходных документов под стандарты предприятия, национальные стандарты и языки ввода.</a:t>
            </a:r>
          </a:p>
          <a:p>
            <a:pPr>
              <a:buNone/>
            </a:pPr>
            <a:endParaRPr lang="ru-RU" sz="18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60648"/>
            <a:ext cx="8892480" cy="586551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sz="1600" dirty="0" smtClean="0"/>
              <a:t>Основные функциональные возможности системы:</a:t>
            </a:r>
          </a:p>
          <a:p>
            <a:pPr>
              <a:buNone/>
            </a:pPr>
            <a:r>
              <a:rPr lang="ru-RU" sz="1600" dirty="0" smtClean="0"/>
              <a:t>- импорт данных: из файлов в форматах электронных регистраторов и тахеометров (SOKKIA, TOPCON, GEODIMETR, LEICA и т.д.), непосредственно с прибора 3Ta5, измерений из текстовых обменных файлов;</a:t>
            </a:r>
          </a:p>
          <a:p>
            <a:pPr>
              <a:buNone/>
            </a:pPr>
            <a:r>
              <a:rPr lang="ru-RU" sz="1600" dirty="0" smtClean="0"/>
              <a:t>- настройка и использование классификаторов в библиотеке условных знаков, что позволяет выполнять полевое кодирование геометрической и атрибутивной информации о топографических объектах;</a:t>
            </a:r>
          </a:p>
          <a:p>
            <a:pPr>
              <a:buFontTx/>
              <a:buChar char="-"/>
            </a:pPr>
            <a:r>
              <a:rPr lang="ru-RU" sz="1600" dirty="0" smtClean="0"/>
              <a:t>ввод </a:t>
            </a:r>
            <a:r>
              <a:rPr lang="ru-RU" sz="1600" dirty="0" smtClean="0"/>
              <a:t>и табличное редактирование данных, предварительная обработка измерений с учетом различных поправок: атмосферных, за влияние кривизны Земли и рефракции, переход на поверхность </a:t>
            </a:r>
            <a:r>
              <a:rPr lang="ru-RU" sz="1600" dirty="0" err="1" smtClean="0"/>
              <a:t>относимости</a:t>
            </a:r>
            <a:r>
              <a:rPr lang="ru-RU" sz="1600" dirty="0" smtClean="0"/>
              <a:t>, на плоскость в выбираемых и настраиваемых пользователем </a:t>
            </a:r>
            <a:r>
              <a:rPr lang="ru-RU" sz="1600" dirty="0" smtClean="0"/>
              <a:t>проекциях; выявление</a:t>
            </a:r>
            <a:r>
              <a:rPr lang="ru-RU" sz="1600" dirty="0" smtClean="0"/>
              <a:t>, локализация и нейтрализация грубых ошибок измерений в автоматическом и интерактивном режимах;</a:t>
            </a:r>
          </a:p>
          <a:p>
            <a:pPr>
              <a:buNone/>
            </a:pPr>
            <a:r>
              <a:rPr lang="ru-RU" sz="1600" dirty="0" smtClean="0"/>
              <a:t>- </a:t>
            </a:r>
            <a:r>
              <a:rPr lang="ru-RU" sz="1600" dirty="0" smtClean="0"/>
              <a:t>проектирование опорных геодезических сетей, выбор оптимальной схемы сети, необходимых и достаточных измерений, подбор точности измерений углов, расстояний и превышений;</a:t>
            </a:r>
          </a:p>
          <a:p>
            <a:pPr>
              <a:buNone/>
            </a:pPr>
            <a:r>
              <a:rPr lang="ru-RU" sz="1600" dirty="0" smtClean="0"/>
              <a:t>- расчет обратных геодезических задач, для выноса в натуру разбивочных элементов;</a:t>
            </a:r>
          </a:p>
          <a:p>
            <a:pPr>
              <a:buNone/>
            </a:pPr>
            <a:r>
              <a:rPr lang="ru-RU" sz="1600" dirty="0" smtClean="0"/>
              <a:t>- экспорт результатов в распространенные форматы: DXF (</a:t>
            </a:r>
            <a:r>
              <a:rPr lang="ru-RU" sz="1600" dirty="0" err="1" smtClean="0"/>
              <a:t>AutoCAD</a:t>
            </a:r>
            <a:r>
              <a:rPr lang="ru-RU" sz="1600" dirty="0" smtClean="0"/>
              <a:t>), MIF/MID (</a:t>
            </a:r>
            <a:r>
              <a:rPr lang="ru-RU" sz="1600" dirty="0" err="1" smtClean="0"/>
              <a:t>MapInfo</a:t>
            </a:r>
            <a:r>
              <a:rPr lang="ru-RU" sz="1600" dirty="0" smtClean="0"/>
              <a:t>), SHP (</a:t>
            </a:r>
            <a:r>
              <a:rPr lang="ru-RU" sz="1600" dirty="0" err="1" smtClean="0"/>
              <a:t>ArcView</a:t>
            </a:r>
            <a:r>
              <a:rPr lang="ru-RU" sz="1600" dirty="0" smtClean="0"/>
              <a:t>), в форматы CREDO (TOP/ABR), в настраиваемые пользователем текстовые форматы.</a:t>
            </a:r>
          </a:p>
          <a:p>
            <a:pPr>
              <a:buNone/>
            </a:pPr>
            <a:r>
              <a:rPr lang="ru-RU" sz="1600" dirty="0" smtClean="0"/>
              <a:t>- подготовка печатных отчетов, ведомостей измерений, каталогов координат и высот, оформление в компоновщике схем (чертежей), планшетов, и выдача их на печать в принятой форме, согласно стандартам предприятия с использованием Генератора отчетов.</a:t>
            </a:r>
          </a:p>
          <a:p>
            <a:pPr>
              <a:buNone/>
            </a:pPr>
            <a:r>
              <a:rPr lang="ru-RU" sz="1600" dirty="0" smtClean="0"/>
              <a:t>- создание ведомостей и каталогов, выдача их в принятой форме, настройка выходных документов согласно стандартам предприятия, с использованием Генератора отчетов.</a:t>
            </a:r>
          </a:p>
          <a:p>
            <a:pPr>
              <a:buNone/>
            </a:pPr>
            <a:endParaRPr lang="ru-RU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/>
              <a:t>3.2.1 Описание интерфейса CREDO_ DAT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pic>
        <p:nvPicPr>
          <p:cNvPr id="4" name="Содержимое 3" descr="http://www.studfiles.ru/html/2706/182/html_rzTjJh4N8M.Rqq3/htmlconvd-bmlAsx_html_m6f23c308.gif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80728"/>
            <a:ext cx="8424936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0"/>
          <p:cNvSpPr>
            <a:spLocks noChangeArrowheads="1"/>
          </p:cNvSpPr>
          <p:nvPr/>
        </p:nvSpPr>
        <p:spPr bwMode="auto">
          <a:xfrm>
            <a:off x="323528" y="332656"/>
            <a:ext cx="8280920" cy="1295921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r>
              <a:rPr lang="ru-RU" sz="3200" dirty="0" smtClean="0"/>
              <a:t>3.2.2 </a:t>
            </a:r>
            <a:r>
              <a:rPr lang="ru-RU" sz="3200" dirty="0" smtClean="0"/>
              <a:t>Порядок обработки результатов полевых измерений в CREDO_DAT</a:t>
            </a:r>
          </a:p>
          <a:p>
            <a:endParaRPr lang="ru-RU" sz="32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" name="Скругленный прямоугольник 10"/>
          <p:cNvSpPr>
            <a:spLocks noChangeArrowheads="1"/>
          </p:cNvSpPr>
          <p:nvPr/>
        </p:nvSpPr>
        <p:spPr bwMode="auto">
          <a:xfrm>
            <a:off x="323528" y="1772816"/>
            <a:ext cx="8568952" cy="4536504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Начальные установки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2) Создание нового или открытие существующего проекта, а также уточнение, при необходимости свойств проекта.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3) Импорт данных.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3) Ввод и редактирование данных в табличных редакторах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4) Предварительная обработка измерений.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5)Выделение грубых ошибок измерений.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6) Уравнивание координат пунктов планово-высотного обоснования.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7) Подготовка отчетов.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8) Создание чертежей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3.2.2 Порядок обработки результатов полевых измерений в CREDO_DAT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8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284984"/>
            <a:ext cx="8229600" cy="1143000"/>
          </a:xfrm>
        </p:spPr>
        <p:txBody>
          <a:bodyPr/>
          <a:lstStyle/>
          <a:p>
            <a:r>
              <a:rPr lang="ru-RU" dirty="0" smtClean="0"/>
              <a:t>Благодарю за внимание!</a:t>
            </a:r>
            <a:endParaRPr lang="ru-RU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f7edc9cd42ee2199fb1ea3743ba94502f4572b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725</Words>
  <Application>Microsoft Office PowerPoint</Application>
  <PresentationFormat>Экран (4:3)</PresentationFormat>
  <Paragraphs>55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3.2.1 Описание интерфейса CREDO_ DAT </vt:lpstr>
      <vt:lpstr>Слайд 8</vt:lpstr>
      <vt:lpstr>Благодарю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Олег</dc:creator>
  <cp:lastModifiedBy>Айсулу</cp:lastModifiedBy>
  <cp:revision>13</cp:revision>
  <dcterms:created xsi:type="dcterms:W3CDTF">2012-08-02T12:17:38Z</dcterms:created>
  <dcterms:modified xsi:type="dcterms:W3CDTF">2017-03-05T12:55:22Z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237482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